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0"/>
  </p:notesMasterIdLst>
  <p:sldIdLst>
    <p:sldId id="256" r:id="rId2"/>
    <p:sldId id="651" r:id="rId3"/>
    <p:sldId id="701" r:id="rId4"/>
    <p:sldId id="702" r:id="rId5"/>
    <p:sldId id="779" r:id="rId6"/>
    <p:sldId id="718" r:id="rId7"/>
    <p:sldId id="719" r:id="rId8"/>
    <p:sldId id="720" r:id="rId9"/>
    <p:sldId id="721" r:id="rId10"/>
    <p:sldId id="722" r:id="rId11"/>
    <p:sldId id="723" r:id="rId12"/>
    <p:sldId id="724" r:id="rId13"/>
    <p:sldId id="725" r:id="rId14"/>
    <p:sldId id="726" r:id="rId15"/>
    <p:sldId id="727" r:id="rId16"/>
    <p:sldId id="728" r:id="rId17"/>
    <p:sldId id="712" r:id="rId18"/>
    <p:sldId id="780" r:id="rId19"/>
    <p:sldId id="713" r:id="rId20"/>
    <p:sldId id="755" r:id="rId21"/>
    <p:sldId id="756" r:id="rId22"/>
    <p:sldId id="714" r:id="rId23"/>
    <p:sldId id="773" r:id="rId24"/>
    <p:sldId id="715" r:id="rId25"/>
    <p:sldId id="774" r:id="rId26"/>
    <p:sldId id="729" r:id="rId27"/>
    <p:sldId id="730" r:id="rId28"/>
    <p:sldId id="731" r:id="rId29"/>
    <p:sldId id="732" r:id="rId30"/>
    <p:sldId id="733" r:id="rId31"/>
    <p:sldId id="734" r:id="rId32"/>
    <p:sldId id="751" r:id="rId33"/>
    <p:sldId id="744" r:id="rId34"/>
    <p:sldId id="745" r:id="rId35"/>
    <p:sldId id="746" r:id="rId36"/>
    <p:sldId id="747" r:id="rId37"/>
    <p:sldId id="775" r:id="rId38"/>
    <p:sldId id="748" r:id="rId39"/>
    <p:sldId id="776" r:id="rId40"/>
    <p:sldId id="749" r:id="rId41"/>
    <p:sldId id="767" r:id="rId42"/>
    <p:sldId id="768" r:id="rId43"/>
    <p:sldId id="769" r:id="rId44"/>
    <p:sldId id="770" r:id="rId45"/>
    <p:sldId id="771" r:id="rId46"/>
    <p:sldId id="772" r:id="rId47"/>
    <p:sldId id="754" r:id="rId48"/>
    <p:sldId id="750" r:id="rId49"/>
    <p:sldId id="752" r:id="rId50"/>
    <p:sldId id="753" r:id="rId51"/>
    <p:sldId id="740" r:id="rId52"/>
    <p:sldId id="782" r:id="rId53"/>
    <p:sldId id="781" r:id="rId54"/>
    <p:sldId id="741" r:id="rId55"/>
    <p:sldId id="742" r:id="rId56"/>
    <p:sldId id="743" r:id="rId57"/>
    <p:sldId id="737" r:id="rId58"/>
    <p:sldId id="760" r:id="rId59"/>
    <p:sldId id="761" r:id="rId60"/>
    <p:sldId id="765" r:id="rId61"/>
    <p:sldId id="762" r:id="rId62"/>
    <p:sldId id="766" r:id="rId63"/>
    <p:sldId id="763" r:id="rId64"/>
    <p:sldId id="764" r:id="rId65"/>
    <p:sldId id="739" r:id="rId66"/>
    <p:sldId id="777" r:id="rId67"/>
    <p:sldId id="778" r:id="rId68"/>
    <p:sldId id="758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PROJEKTOVANJE TV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2661" y="76200"/>
            <a:ext cx="942667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0373"/>
          <a:stretch/>
        </p:blipFill>
        <p:spPr>
          <a:xfrm>
            <a:off x="3810000" y="134069"/>
            <a:ext cx="7807414" cy="658986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7069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78"/>
          <a:stretch/>
        </p:blipFill>
        <p:spPr>
          <a:xfrm>
            <a:off x="5257800" y="81247"/>
            <a:ext cx="6585769" cy="6613003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856467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233"/>
          <a:stretch/>
        </p:blipFill>
        <p:spPr>
          <a:xfrm>
            <a:off x="5018464" y="101311"/>
            <a:ext cx="7059236" cy="665537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9428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15824"/>
            <a:ext cx="6237943" cy="66263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3341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5227" y="153441"/>
            <a:ext cx="8125323" cy="655111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15612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680" y="152400"/>
            <a:ext cx="9366778" cy="6541008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8948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6600" y="141159"/>
            <a:ext cx="4936335" cy="657568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Satnica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77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153162"/>
            <a:ext cx="6222492" cy="655167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71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DC136-8C8C-F880-5337-C31104874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C2748-61E0-9FF2-776A-3D6CCC62F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5649DE-151D-1EDA-0F9D-74556BF8C7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49" t="37205" r="14279" b="1153"/>
          <a:stretch>
            <a:fillRect/>
          </a:stretch>
        </p:blipFill>
        <p:spPr>
          <a:xfrm>
            <a:off x="3124200" y="162485"/>
            <a:ext cx="8382000" cy="653302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787E0A-C2B0-3181-C5F8-95619E042F2C}"/>
              </a:ext>
            </a:extLst>
          </p:cNvPr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76128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133624"/>
            <a:ext cx="5334000" cy="6648332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4972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 lnSpcReduction="10000"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Specijalizovani kablovski TV program koji je po svom usmerenju – edukativno-komercijalni (originalni pristup korišćenjem komparativnih prednosti TV u odnosu na druge medije uz opredeljenost za tržište i profit), a po svom delovanju – posrednički (između oglašavača i korisnika uz marketinški pristup programskoj i poslovnoj politici)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 Žanrovski definisan, potpuno različit i poseban program u odnosu na celokupnu TV ponudu u zemlji, koji ima za cilj da objedini ponudu i potražnju na jednom mestu, ostvari dvosmernu komunikaciju i omogući bolju percepciju – određen sadržaj za određenu ciljnu grupu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Programski sadržaji tematski obuhvataju zdrav i kvalitetan život, ekološki zdravo okruženje, edukaciju korisnika usluga i proizvoda – pacijenta, saopštenje kvalitetnih i proverenih informacija iz medicinsko-zdravstvene sredine, promovisanje životnog stila koji doprinosi opštem zadovoljenju potreba svakog pojedinca i čitavog društva kao preduslova za stvaranje zdrave društvene i prirodne sredine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Šta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44283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649883"/>
              </p:ext>
            </p:extLst>
          </p:nvPr>
        </p:nvGraphicFramePr>
        <p:xfrm>
          <a:off x="1371600" y="1714500"/>
          <a:ext cx="8610600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5480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5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52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Radna pozicija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Min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Max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Glavni i odgovorni urednik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Izvršni producent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IT menadžer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Marketing menadžer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 marketinga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*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Urednik WEB sajta – koordinator programa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Urednik programa - arhivar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Novinar-reporter-prezenter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Organizator/planer/sekretar redakcije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Realizator programa (video mikser-realizator)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Tehničko vođstvo (A/V/IT tehničar/tonac)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Kamerman / ENG snimatelj / rasvetljivač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Montažer 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Grafički dizajner / realizator video grafike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Stilista / šminker / garderober 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3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400</a:t>
                      </a:r>
                      <a:endParaRPr lang="en-US" sz="3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Vrednost radnih pozicija (2015.)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2471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534846"/>
              </p:ext>
            </p:extLst>
          </p:nvPr>
        </p:nvGraphicFramePr>
        <p:xfrm>
          <a:off x="1295400" y="1766570"/>
          <a:ext cx="9067800" cy="4710430"/>
        </p:xfrm>
        <a:graphic>
          <a:graphicData uri="http://schemas.openxmlformats.org/drawingml/2006/table">
            <a:tbl>
              <a:tblPr firstRow="1" firstCol="1" bandRow="1"/>
              <a:tblGrid>
                <a:gridCol w="6124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1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1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do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Honorari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17.000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25.000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Distribucija putem kablovskih provajdera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10.000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Agencijski servis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Struja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Telefon, internet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700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Gorivo / Taxi 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kancelarijski materijal*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materijal za higijenu*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Hemijsko čišćenje garderobe*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300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Potrošni materijal (sijalice, kablovi, CD, DVD, HDD)*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1.000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1.500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Servis opreme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800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1.200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Promocija (štampa, bilbordi ...)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5.000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9.000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434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Održavanje poslovnog prostora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>
                          <a:effectLst/>
                          <a:latin typeface="Arial"/>
                          <a:ea typeface="Times New Roman"/>
                          <a:cs typeface="Arial"/>
                        </a:rPr>
                        <a:t>600</a:t>
                      </a:r>
                      <a:endParaRPr lang="en-US" sz="2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900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7350"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SVEGA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37.500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CS" sz="22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58.800</a:t>
                      </a:r>
                      <a:endParaRPr lang="en-US" sz="2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Mesečni troškovi (2015.)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727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9161" y="381000"/>
            <a:ext cx="10436639" cy="6248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Prihodi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5104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62475"/>
            <a:ext cx="9829800" cy="673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8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868"/>
          <a:stretch/>
        </p:blipFill>
        <p:spPr>
          <a:xfrm>
            <a:off x="0" y="1676400"/>
            <a:ext cx="12005492" cy="42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9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62475"/>
            <a:ext cx="9829800" cy="673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8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306" y="115598"/>
            <a:ext cx="9964894" cy="666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3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1" y="152401"/>
            <a:ext cx="5816970" cy="664859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Studio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77430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0" y="125490"/>
            <a:ext cx="6705600" cy="663025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ENG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582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646" y="152400"/>
            <a:ext cx="6904154" cy="657453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981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363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Projektovana programska koncepcija tretira sledeće oblasti: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600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Farmaciju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Lifestyle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Zdravstvenu zaštitu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Stacionarnu delatnost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Dijagnostiku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Terapijsku i rehabilitacionu delatnost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Zdravstvene delatnosti užih specijalnosti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Korisn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saveti</a:t>
            </a: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Meteo informacije</a:t>
            </a:r>
            <a:endParaRPr lang="sr-Latn-RS" dirty="0">
              <a:latin typeface="Corbel" pitchFamily="34" charset="0"/>
            </a:endParaRPr>
          </a:p>
          <a:p>
            <a:pPr marL="1524000" lvl="2" indent="-2667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Informacije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Programska koncepcija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9170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152400"/>
            <a:ext cx="6665976" cy="656924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649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200" y="190500"/>
            <a:ext cx="6601652" cy="649147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Montaža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10704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3072" y="118139"/>
            <a:ext cx="8565855" cy="662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2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538" y="152400"/>
            <a:ext cx="10400062" cy="66195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</a:t>
            </a:r>
          </a:p>
          <a:p>
            <a:pPr>
              <a:defRPr/>
            </a:pP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1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65807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116937"/>
            <a:ext cx="8153400" cy="662412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381000"/>
            <a:ext cx="99060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 –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2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6172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02686"/>
            <a:ext cx="9448800" cy="663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6702FC-BE9D-FB82-03AB-9C55EFD27B55}"/>
              </a:ext>
            </a:extLst>
          </p:cNvPr>
          <p:cNvSpPr txBox="1">
            <a:spLocks/>
          </p:cNvSpPr>
          <p:nvPr/>
        </p:nvSpPr>
        <p:spPr>
          <a:xfrm>
            <a:off x="152400" y="381000"/>
            <a:ext cx="9829800" cy="6858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</a:t>
            </a:r>
          </a:p>
          <a:p>
            <a:pPr>
              <a:defRPr/>
            </a:pPr>
            <a:r>
              <a:rPr lang="sr-Latn-RS" sz="20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varijanta 1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3860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165"/>
          <a:stretch/>
        </p:blipFill>
        <p:spPr>
          <a:xfrm>
            <a:off x="738378" y="1524000"/>
            <a:ext cx="10715244" cy="506985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399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835"/>
          <a:stretch/>
        </p:blipFill>
        <p:spPr>
          <a:xfrm>
            <a:off x="1005078" y="1600200"/>
            <a:ext cx="10181844" cy="5047263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88871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433"/>
          <a:stretch/>
        </p:blipFill>
        <p:spPr>
          <a:xfrm>
            <a:off x="258526" y="1600200"/>
            <a:ext cx="11674947" cy="511302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A0D2F6E-289C-172C-2965-198A73EF3BCC}"/>
              </a:ext>
            </a:extLst>
          </p:cNvPr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25853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784" b="3772"/>
          <a:stretch/>
        </p:blipFill>
        <p:spPr>
          <a:xfrm>
            <a:off x="252280" y="1600200"/>
            <a:ext cx="11687439" cy="51054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09B3355-A907-775D-10E4-B1A25C7BB87B}"/>
              </a:ext>
            </a:extLst>
          </p:cNvPr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Prostor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85421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114300"/>
            <a:ext cx="4952081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8720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332" y="205226"/>
            <a:ext cx="11061335" cy="665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886" y="133386"/>
            <a:ext cx="10250864" cy="659122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</a:t>
            </a:r>
          </a:p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tehničke </a:t>
            </a:r>
          </a:p>
          <a:p>
            <a:pPr>
              <a:defRPr/>
            </a:pP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baze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17037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2362200"/>
            <a:ext cx="12075476" cy="352413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8234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409" y="1524000"/>
            <a:ext cx="9627182" cy="52577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22510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3868" y="685800"/>
            <a:ext cx="7402334" cy="30374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8111" y="3837581"/>
            <a:ext cx="8323889" cy="297179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3810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8358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697" y="152400"/>
            <a:ext cx="8456527" cy="660488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02806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995" y="1524000"/>
            <a:ext cx="9491675" cy="2590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851" y="4267200"/>
            <a:ext cx="9431749" cy="2286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3810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Budžet tehničke baze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1433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622" y="182343"/>
            <a:ext cx="9075128" cy="659945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3883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00" y="76200"/>
            <a:ext cx="10077450" cy="67183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 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9977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76200"/>
            <a:ext cx="9963150" cy="66421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04800"/>
            <a:ext cx="99060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8712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D4A9E-234E-E3F1-0E06-CFEBED1F7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83A28-CF66-9CAC-CFF4-72E594062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67823C-8D6D-18F9-F617-A5A7FDC97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94" t="30029" r="7675" b="2155"/>
          <a:stretch>
            <a:fillRect/>
          </a:stretch>
        </p:blipFill>
        <p:spPr>
          <a:xfrm>
            <a:off x="5257800" y="159326"/>
            <a:ext cx="6096000" cy="653934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C8CB76-B4EC-3E1F-FB08-C989262A1D75}"/>
              </a:ext>
            </a:extLst>
          </p:cNvPr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9447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650" y="152400"/>
            <a:ext cx="9886950" cy="65913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8298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Forma</a:t>
            </a:r>
          </a:p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dekora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35612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3961" y="152400"/>
            <a:ext cx="7754214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2286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Projekcija broja</a:t>
            </a:r>
          </a:p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izvršilaca u produkciji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541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28645-9B51-D568-1557-5FA2D677B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2AEB4-B858-C1B8-53EE-E651B53D8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C459CC-5D67-4B90-F443-EA0057FD73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6322"/>
          <a:stretch>
            <a:fillRect/>
          </a:stretch>
        </p:blipFill>
        <p:spPr>
          <a:xfrm>
            <a:off x="171612" y="1752600"/>
            <a:ext cx="12039438" cy="44958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17CFBD8-71E4-E82F-6B24-1E945A0D3061}"/>
              </a:ext>
            </a:extLst>
          </p:cNvPr>
          <p:cNvSpPr txBox="1">
            <a:spLocks/>
          </p:cNvSpPr>
          <p:nvPr/>
        </p:nvSpPr>
        <p:spPr>
          <a:xfrm>
            <a:off x="152400" y="2286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Projekcija broja</a:t>
            </a:r>
          </a:p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izvršilaca u produkciji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57658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B934A-D51F-180A-9D0D-8A851EA72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E388B-E56C-D98E-13AC-D5C40826D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9BC13D-CE96-011E-5E5E-6AB487D959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678"/>
          <a:stretch>
            <a:fillRect/>
          </a:stretch>
        </p:blipFill>
        <p:spPr>
          <a:xfrm>
            <a:off x="685800" y="1513067"/>
            <a:ext cx="11001249" cy="529730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2B2C27-EFC4-848A-1E37-C6D597E745F3}"/>
              </a:ext>
            </a:extLst>
          </p:cNvPr>
          <p:cNvSpPr txBox="1">
            <a:spLocks/>
          </p:cNvSpPr>
          <p:nvPr/>
        </p:nvSpPr>
        <p:spPr>
          <a:xfrm>
            <a:off x="152400" y="2286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Projekcija broja</a:t>
            </a:r>
          </a:p>
          <a:p>
            <a:pPr>
              <a:defRPr/>
            </a:pP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 izvršilaca u produkciji</a:t>
            </a:r>
            <a:endParaRPr lang="en-US" sz="32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1376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823" y="1590707"/>
            <a:ext cx="9490153" cy="512438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Ulazni troškovi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9129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6841" y="1508735"/>
            <a:ext cx="7598317" cy="534926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Ostali troškovi na mesečnom nivou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69441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93" y="2362200"/>
            <a:ext cx="11673814" cy="377514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Trokovi za prvih šest meseci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5542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Proces reoblikovanja, pokretanja i rada nove kablovske TV odvija(će) se kroz sledeće faze: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Nulta faza (N)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Pripremna faza (P)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Međufaza (M)</a:t>
            </a:r>
          </a:p>
          <a:p>
            <a:pPr marL="1809750" lvl="2" indent="-285750">
              <a:lnSpc>
                <a:spcPct val="20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b="1" dirty="0">
                <a:latin typeface="Corbel" pitchFamily="34" charset="0"/>
              </a:rPr>
              <a:t>Startna faza (S)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773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 fontScale="92500" lnSpcReduction="2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800" b="1" u="sng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600" b="1" u="sng" dirty="0">
                <a:latin typeface="Corbel" pitchFamily="34" charset="0"/>
              </a:rPr>
              <a:t>Nulta faza (N) </a:t>
            </a:r>
            <a:r>
              <a:rPr lang="vi-VN" sz="2600" dirty="0">
                <a:latin typeface="Corbel" pitchFamily="34" charset="0"/>
              </a:rPr>
              <a:t>– definisanje i planiranje svih radnih procesa i zadataka koji će se obavljati u narednim fazama kako bi se stvorili osnovni preduslovi za rad</a:t>
            </a:r>
            <a:endParaRPr lang="sr-Latn-RS" sz="2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Do sada urađeno: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600" dirty="0">
                <a:latin typeface="Corbel" pitchFamily="34" charset="0"/>
              </a:rPr>
              <a:t>Definisano načelno programsko opredeljenje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sz="2600" dirty="0">
                <a:latin typeface="Corbel" pitchFamily="34" charset="0"/>
              </a:rPr>
              <a:t>Urađena skica/projekcija modela buduće TV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Proizvodni punktovi / tehnički kapaciteti / angažovanost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Radne pozicije / broj izvršilaca / plan angažovanja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Investicioni troškovi (vizuelni identitet, tehnička baza, opremanje radnog prostora, priprema i proizvodnja programa)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Troškovi redovnog poslovanja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Predlozi programskih sadržaja i programska šema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Marketinške usluge sa cenama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Potencijalni prihodi</a:t>
            </a:r>
          </a:p>
          <a:p>
            <a:pPr marL="1257300" lvl="2" indent="-180975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sz="2600" dirty="0">
                <a:latin typeface="Corbel" pitchFamily="34" charset="0"/>
              </a:rPr>
              <a:t>‐	Potrebe radnog prostora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99124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osnovati firmu (pravno lice) čija će delatnost biti proizvodnja i emitovanje TV programa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formirati bord ulagača-nosilaca projekta (Upravni odbor)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odrediti nosioca poslova (direktor TV)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nosilac poslova određuje najuži tim za realizaciju (direktor pgm-glodur, menadžer tehnike, umetnički direktor, pravnik, marketing menadžer, finansijski menadžer) i koordinira njegov rad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osposobiti  privremeni poslovni prostor za nosioca posla i njegov tim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programsku koncepciju - uraditi programski elaborat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1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radni prostor TV  u postojećem objektu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50519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152400"/>
            <a:ext cx="5188610" cy="6629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2905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125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na osnovu analize postojećih tehničkih kapaciteta definisati tehničku bazu - izraditi tehnički elaborat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utvrditi  kadrovsku bazu-sistematizaciju (definisanje radnih pozicija, vrednost radnih pozicija, potreban broj izvršilaca)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definisati i garantovati potrebna finansijska sredstva koja su neophodna za funkcionisanje televizijske stanice u prvih šest meseci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podnošenje zahteva regulatornom telu REM - zahtev za promenu imena, vlasničke strukture i izdavanje dozvole za emitovanje novog TV kanala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5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2115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CS" b="1" u="sng" dirty="0"/>
              <a:t>Pripremna faza </a:t>
            </a:r>
            <a:r>
              <a:rPr lang="sr-Latn-CS" u="sng" dirty="0"/>
              <a:t>(</a:t>
            </a:r>
            <a:r>
              <a:rPr lang="sr-Latn-CS" b="1" u="sng" dirty="0"/>
              <a:t>P</a:t>
            </a:r>
            <a:r>
              <a:rPr lang="sr-Latn-CS" u="sng" dirty="0"/>
              <a:t>)</a:t>
            </a:r>
            <a:r>
              <a:rPr lang="sr-Latn-CS" dirty="0"/>
              <a:t> – obezbeđivanje konkretnih uslova za ostvarenje zadatog cilja.</a:t>
            </a:r>
            <a:endParaRPr lang="en-US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2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opremiti prostor TV stanice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vi-VN" sz="16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osposobiti tehničku bazu i povezati je u tehnološku celinu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16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utvrditi tehnološki proces - standard proizvodnje i emitovanja programa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16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utvrditi detaljnu programsku šemu u prelaznoj fazi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endParaRPr lang="vi-VN" sz="16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utvrditi detaljnu programsku šemu za prvih 60 dana startnog emitovanja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vi-VN" sz="16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na osnovu utvrđene programske šeme za prvih 60 dana, utvrditi dinamiku proizvodnje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6724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734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endParaRPr lang="sr-Latn-RS" sz="20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formirati uži deo tima za realizaciju TV programa u prelaznoj fazi i za pripremu/ proizvodnju TV programa za prvih 60 dana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izvršiti dizajniranje TV programa (vizuelni identitet)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obaviti marketinško ispitivanje u cilju ugovaranja potencijalnih komitenata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pristupiti proizvodnji programa za prvih 60 dana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73330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b="1" u="sng" dirty="0">
                <a:latin typeface="Corbel" pitchFamily="34" charset="0"/>
              </a:rPr>
              <a:t>Međufaza (M)</a:t>
            </a:r>
            <a:r>
              <a:rPr lang="vi-VN" b="1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– prelazna faza između pripremne i startne faze.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vi-VN" dirty="0">
                <a:latin typeface="Corbel" pitchFamily="34" charset="0"/>
              </a:rPr>
              <a:t>Ova faza ima nekoliko ciljeva: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otklon auditorijuma od dosadašnje programske koncepcije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pridobijanje novih gledalaca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najava i pormocija novog TV kanala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uhodavanje ekipe u novim okolnostima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447675" lvl="2" indent="-26670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Tokom ove faze napušta se dosadašnja programska koncepcija i prelazi se na hibridno rešenje – simultano emitovanje servisnih informacija i redovnog programa (odabrani VTR program u formi info mozaika sa servisnim informacijama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408843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82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vi-VN" b="1" u="sng" dirty="0">
                <a:latin typeface="Corbel" pitchFamily="34" charset="0"/>
              </a:rPr>
              <a:t>Startna faza (S) </a:t>
            </a:r>
            <a:r>
              <a:rPr lang="vi-VN" dirty="0">
                <a:latin typeface="Corbel" pitchFamily="34" charset="0"/>
              </a:rPr>
              <a:t>– početak emitovanja programa nove kablovske TV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dirty="0">
                <a:latin typeface="Corbel" pitchFamily="34" charset="0"/>
              </a:rPr>
              <a:t>Potrebno</a:t>
            </a:r>
            <a:r>
              <a:rPr lang="vi-VN" dirty="0">
                <a:latin typeface="Corbel" pitchFamily="34" charset="0"/>
              </a:rPr>
              <a:t>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formirati kompletnu kadrovsku bazu za realizaciju TV programa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pojačati promotivne aktivnosti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organizovati PRESS konferenciju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započeti emitovanje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Pre početka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4727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4000" y="76200"/>
            <a:ext cx="4567815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3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4545"/>
          <a:stretch/>
        </p:blipFill>
        <p:spPr>
          <a:xfrm>
            <a:off x="1242697" y="190500"/>
            <a:ext cx="9706606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454" b="2273"/>
          <a:stretch/>
        </p:blipFill>
        <p:spPr>
          <a:xfrm>
            <a:off x="1792792" y="156088"/>
            <a:ext cx="8530215" cy="654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4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0" y="1664466"/>
            <a:ext cx="5689838" cy="47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1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81424"/>
            <a:ext cx="7199132" cy="6705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48593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599" y="76201"/>
            <a:ext cx="6927275" cy="670560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381000"/>
            <a:ext cx="100584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Programiranje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9938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744"/>
          <a:stretch/>
        </p:blipFill>
        <p:spPr>
          <a:xfrm>
            <a:off x="2154944" y="114300"/>
            <a:ext cx="9776271" cy="6629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381000"/>
            <a:ext cx="9982200" cy="838200"/>
          </a:xfrm>
          <a:prstGeom prst="rect">
            <a:avLst/>
          </a:prstGeo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Corbel"/>
              </a:rPr>
              <a:t>Sadržaj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203603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5561</TotalTime>
  <Words>1007</Words>
  <Application>Microsoft Office PowerPoint</Application>
  <PresentationFormat>Widescreen</PresentationFormat>
  <Paragraphs>1471</Paragraphs>
  <Slides>68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5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PROJEKTOVANJE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1522</cp:revision>
  <dcterms:created xsi:type="dcterms:W3CDTF">2006-08-16T00:00:00Z</dcterms:created>
  <dcterms:modified xsi:type="dcterms:W3CDTF">2025-08-08T14:00:34Z</dcterms:modified>
</cp:coreProperties>
</file>